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slide" Target="slides/slide42.xml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19a87c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4f19a87c77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ed1a4c6a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4ed1a4c6a8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f19a87c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4f19a87c7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ed1a4c6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4ed1a4c6a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ed1a4c6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4ed1a4c6a8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f19a87c7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4f19a87c77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f19a87c7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f19a87c77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f19a87c7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4f19a87c77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f19a87c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f19a87c77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f19a87c7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4f19a87c77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f19a87c7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4f19a87c77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f19a87c7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4f19a87c77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f19a87c7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4f19a87c77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ed1a4c6a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4ed1a4c6a8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ed1a4c6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4ed1a4c6a8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f19a87c7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4f19a87c77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ed1a4c6a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4ed1a4c6a8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ed1a4c6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4ed1a4c6a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ed1a4c6a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4ed1a4c6a8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ed1a4c6a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4ed1a4c6a8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ed1a4c6a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4ed1a4c6a8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ed1a4c6a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4ed1a4c6a8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f19a87c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4f19a87c7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efa8007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efa80071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ed1a4c6a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4ed1a4c6a8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ed1a4c6a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4ed1a4c6a8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f19a87c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4f19a87c77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ed1a4c6a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ed1a4c6a8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ed1a4c6a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4ed1a4c6a8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efa8007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4efa80071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efa8007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4efa80071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4efa8007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4efa80071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d1a4c6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4ed1a4c6a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f19a87c7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4f19a87c77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f19a87c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4f19a87c77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2.jpg"/><Relationship Id="rId5" Type="http://schemas.openxmlformats.org/officeDocument/2006/relationships/image" Target="../media/image56.png"/><Relationship Id="rId6" Type="http://schemas.openxmlformats.org/officeDocument/2006/relationships/image" Target="../media/image16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" l="-13650" r="-12378" t="-421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3771903" y="819150"/>
            <a:ext cx="1600201" cy="1600200"/>
            <a:chOff x="0" y="0"/>
            <a:chExt cx="381940" cy="381940"/>
          </a:xfrm>
        </p:grpSpPr>
        <p:sp>
          <p:nvSpPr>
            <p:cNvPr id="86" name="Google Shape;86;p13"/>
            <p:cNvSpPr/>
            <p:nvPr/>
          </p:nvSpPr>
          <p:spPr>
            <a:xfrm>
              <a:off x="28575" y="28575"/>
              <a:ext cx="322301" cy="322301"/>
            </a:xfrm>
            <a:custGeom>
              <a:rect b="b" l="l" r="r" t="t"/>
              <a:pathLst>
                <a:path extrusionOk="0" h="86" w="86"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0"/>
                    <a:pt x="10" y="75"/>
                    <a:pt x="25" y="8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3" y="55"/>
                    <a:pt x="23" y="55"/>
                  </a:cubicBezTo>
                  <a:cubicBezTo>
                    <a:pt x="17" y="53"/>
                    <a:pt x="14" y="46"/>
                    <a:pt x="14" y="36"/>
                  </a:cubicBezTo>
                  <a:cubicBezTo>
                    <a:pt x="14" y="27"/>
                    <a:pt x="21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6" y="18"/>
                    <a:pt x="44" y="27"/>
                    <a:pt x="44" y="36"/>
                  </a:cubicBezTo>
                  <a:cubicBezTo>
                    <a:pt x="44" y="46"/>
                    <a:pt x="40" y="53"/>
                    <a:pt x="35" y="55"/>
                  </a:cubicBezTo>
                  <a:cubicBezTo>
                    <a:pt x="34" y="55"/>
                    <a:pt x="31" y="56"/>
                    <a:pt x="31" y="5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6" y="86"/>
                    <a:pt x="40" y="86"/>
                    <a:pt x="43" y="86"/>
                  </a:cubicBezTo>
                  <a:cubicBezTo>
                    <a:pt x="48" y="86"/>
                    <a:pt x="53" y="86"/>
                    <a:pt x="57" y="8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5" y="57"/>
                    <a:pt x="52" y="55"/>
                    <a:pt x="50" y="52"/>
                  </a:cubicBezTo>
                  <a:cubicBezTo>
                    <a:pt x="48" y="49"/>
                    <a:pt x="52" y="18"/>
                    <a:pt x="52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4" y="49"/>
                    <a:pt x="72" y="52"/>
                  </a:cubicBezTo>
                  <a:cubicBezTo>
                    <a:pt x="70" y="55"/>
                    <a:pt x="67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78" y="73"/>
                    <a:pt x="86" y="59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0" y="0"/>
              <a:ext cx="381940" cy="381940"/>
            </a:xfrm>
            <a:custGeom>
              <a:rect b="b" l="l" r="r" t="t"/>
              <a:pathLst>
                <a:path extrusionOk="0" h="102" w="102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99"/>
                  </a:moveTo>
                  <a:cubicBezTo>
                    <a:pt x="25" y="99"/>
                    <a:pt x="4" y="77"/>
                    <a:pt x="4" y="51"/>
                  </a:cubicBezTo>
                  <a:cubicBezTo>
                    <a:pt x="4" y="25"/>
                    <a:pt x="25" y="4"/>
                    <a:pt x="51" y="4"/>
                  </a:cubicBezTo>
                  <a:cubicBezTo>
                    <a:pt x="77" y="4"/>
                    <a:pt x="99" y="25"/>
                    <a:pt x="99" y="51"/>
                  </a:cubicBezTo>
                  <a:cubicBezTo>
                    <a:pt x="99" y="77"/>
                    <a:pt x="77" y="99"/>
                    <a:pt x="51" y="99"/>
                  </a:cubicBezTo>
                  <a:close/>
                  <a:moveTo>
                    <a:pt x="51" y="99"/>
                  </a:moveTo>
                  <a:cubicBezTo>
                    <a:pt x="51" y="99"/>
                    <a:pt x="51" y="99"/>
                    <a:pt x="51" y="99"/>
                  </a:cubicBezTo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2348710" y="2408923"/>
            <a:ext cx="444658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Foodlish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3200403" y="3378419"/>
            <a:ext cx="27432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5492" l="0" r="0" t="-5493"/>
          <a:stretch/>
        </p:blipFill>
        <p:spPr>
          <a:xfrm>
            <a:off x="3" y="-400050"/>
            <a:ext cx="9144000" cy="55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3" y="-95250"/>
            <a:ext cx="9144000" cy="5236732"/>
          </a:xfrm>
          <a:prstGeom prst="rect">
            <a:avLst/>
          </a:pr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1900" y="971550"/>
            <a:ext cx="1600201" cy="1600200"/>
            <a:chOff x="0" y="0"/>
            <a:chExt cx="381940" cy="381940"/>
          </a:xfrm>
        </p:grpSpPr>
        <p:sp>
          <p:nvSpPr>
            <p:cNvPr id="93" name="Google Shape;93;p13"/>
            <p:cNvSpPr/>
            <p:nvPr/>
          </p:nvSpPr>
          <p:spPr>
            <a:xfrm>
              <a:off x="28575" y="28575"/>
              <a:ext cx="322301" cy="322301"/>
            </a:xfrm>
            <a:custGeom>
              <a:rect b="b" l="l" r="r" t="t"/>
              <a:pathLst>
                <a:path extrusionOk="0" h="86" w="86"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0"/>
                    <a:pt x="10" y="75"/>
                    <a:pt x="25" y="8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3" y="55"/>
                    <a:pt x="23" y="55"/>
                  </a:cubicBezTo>
                  <a:cubicBezTo>
                    <a:pt x="17" y="53"/>
                    <a:pt x="14" y="46"/>
                    <a:pt x="14" y="36"/>
                  </a:cubicBezTo>
                  <a:cubicBezTo>
                    <a:pt x="14" y="27"/>
                    <a:pt x="21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6" y="18"/>
                    <a:pt x="44" y="27"/>
                    <a:pt x="44" y="36"/>
                  </a:cubicBezTo>
                  <a:cubicBezTo>
                    <a:pt x="44" y="46"/>
                    <a:pt x="40" y="53"/>
                    <a:pt x="35" y="55"/>
                  </a:cubicBezTo>
                  <a:cubicBezTo>
                    <a:pt x="34" y="55"/>
                    <a:pt x="31" y="56"/>
                    <a:pt x="31" y="5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6" y="86"/>
                    <a:pt x="40" y="86"/>
                    <a:pt x="43" y="86"/>
                  </a:cubicBezTo>
                  <a:cubicBezTo>
                    <a:pt x="48" y="86"/>
                    <a:pt x="53" y="86"/>
                    <a:pt x="57" y="8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5" y="57"/>
                    <a:pt x="52" y="55"/>
                    <a:pt x="50" y="52"/>
                  </a:cubicBezTo>
                  <a:cubicBezTo>
                    <a:pt x="48" y="49"/>
                    <a:pt x="52" y="18"/>
                    <a:pt x="52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4" y="49"/>
                    <a:pt x="72" y="52"/>
                  </a:cubicBezTo>
                  <a:cubicBezTo>
                    <a:pt x="70" y="55"/>
                    <a:pt x="67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78" y="73"/>
                    <a:pt x="86" y="59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0" y="0"/>
              <a:ext cx="381940" cy="381940"/>
            </a:xfrm>
            <a:custGeom>
              <a:rect b="b" l="l" r="r" t="t"/>
              <a:pathLst>
                <a:path extrusionOk="0" h="102" w="102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99"/>
                  </a:moveTo>
                  <a:cubicBezTo>
                    <a:pt x="25" y="99"/>
                    <a:pt x="4" y="77"/>
                    <a:pt x="4" y="51"/>
                  </a:cubicBezTo>
                  <a:cubicBezTo>
                    <a:pt x="4" y="25"/>
                    <a:pt x="25" y="4"/>
                    <a:pt x="51" y="4"/>
                  </a:cubicBezTo>
                  <a:cubicBezTo>
                    <a:pt x="77" y="4"/>
                    <a:pt x="99" y="25"/>
                    <a:pt x="99" y="51"/>
                  </a:cubicBezTo>
                  <a:cubicBezTo>
                    <a:pt x="99" y="77"/>
                    <a:pt x="77" y="99"/>
                    <a:pt x="51" y="99"/>
                  </a:cubicBezTo>
                  <a:close/>
                  <a:moveTo>
                    <a:pt x="51" y="99"/>
                  </a:moveTo>
                  <a:cubicBezTo>
                    <a:pt x="51" y="99"/>
                    <a:pt x="51" y="99"/>
                    <a:pt x="51" y="99"/>
                  </a:cubicBezTo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1908897" y="2561375"/>
            <a:ext cx="5631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eFoodDelivery</a:t>
            </a:r>
            <a:r>
              <a:rPr lang="en-US" sz="6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Click’n’Eat</a:t>
            </a:r>
            <a:endParaRPr sz="3000">
              <a:solidFill>
                <a:srgbClr val="FFC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" name="Google Shape;96;p13"/>
          <p:cNvCxnSpPr/>
          <p:nvPr/>
        </p:nvCxnSpPr>
        <p:spPr>
          <a:xfrm>
            <a:off x="3352803" y="3530819"/>
            <a:ext cx="27432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285750"/>
            <a:ext cx="1869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App.tsx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25" y="0"/>
            <a:ext cx="76451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500074" y="138100"/>
            <a:ext cx="819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Entidad del usuario en .NET → IdentityUser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38" y="722800"/>
            <a:ext cx="6562725" cy="4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4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4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4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4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4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4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5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75"/>
            <a:ext cx="8839204" cy="396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2" name="Google Shape;212;p26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38" y="838575"/>
            <a:ext cx="8403533" cy="41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7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7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7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7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7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27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5"/>
            <a:ext cx="3505195" cy="260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-1"/>
            <a:ext cx="5638799" cy="260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3520706" y="-5323"/>
            <a:ext cx="5623200" cy="26007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4" y="8387"/>
            <a:ext cx="3505200" cy="26091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-496319" y="589659"/>
            <a:ext cx="4582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lt1"/>
                </a:solidFill>
              </a:rPr>
              <a:t>Redux</a:t>
            </a:r>
            <a:endParaRPr i="1" sz="4800">
              <a:solidFill>
                <a:schemeClr val="lt1"/>
              </a:solidFill>
            </a:endParaRPr>
          </a:p>
          <a:p>
            <a:pPr indent="0" lvl="0" marL="9144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lt1"/>
                </a:solidFill>
              </a:rPr>
              <a:t>Storage</a:t>
            </a:r>
            <a:endParaRPr i="1" sz="4800">
              <a:solidFill>
                <a:schemeClr val="lt1"/>
              </a:solidFill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1666338" y="3158100"/>
            <a:ext cx="7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-100450" y="3596550"/>
            <a:ext cx="44439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Al igual que en la API hemos definido una serie de endpoints en cada controlador,</a:t>
            </a:r>
            <a:b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también es necesario definir esquemáticamente estos endpoints en la parte de React</a:t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1706353" y="2266950"/>
            <a:ext cx="669600" cy="6438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B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884" y="2327610"/>
            <a:ext cx="522624" cy="5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6001601" y="3158100"/>
            <a:ext cx="12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Reducers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4495212" y="3620162"/>
            <a:ext cx="42834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Los reducers son un conjunto de slices, </a:t>
            </a:r>
            <a:b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y cada slice representa una acción.</a:t>
            </a:r>
            <a:endParaRPr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Estas acciones se llaman mediante el hook del useDispatch()</a:t>
            </a:r>
            <a:endParaRPr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6302010" y="2290560"/>
            <a:ext cx="669600" cy="6438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B5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5540" y="2351220"/>
            <a:ext cx="522624" cy="52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5" y="56550"/>
            <a:ext cx="1787413" cy="50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850" y="56550"/>
            <a:ext cx="2007341" cy="5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100" y="38274"/>
            <a:ext cx="2007350" cy="5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54" y="0"/>
            <a:ext cx="84950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0" y="243263"/>
            <a:ext cx="8839204" cy="465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" l="-13650" r="-12378" t="-421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296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0" y="0"/>
            <a:ext cx="9296400" cy="5143500"/>
          </a:xfrm>
          <a:prstGeom prst="rect">
            <a:avLst/>
          </a:pr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81000" y="2377896"/>
            <a:ext cx="8534400" cy="2479854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34125" y="367950"/>
            <a:ext cx="8421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.NET Core 7              </a:t>
            </a:r>
            <a:r>
              <a:rPr lang="en-US" sz="4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React v18 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94141" y="3059490"/>
            <a:ext cx="830811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proyecto ha sido desarrollando entrelazando dos frameworks modernos que, junto a Spring y Angular, hacen de la otra mejor combinación posible entre backend y frontend.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 un lado, para el backend tenemos una API desarrollada en .NET 7, y para el frontend, tenemos una aplicación de React con Typescript como lenguaje controlador.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2462" l="0" r="0" t="2471"/>
          <a:stretch/>
        </p:blipFill>
        <p:spPr>
          <a:xfrm>
            <a:off x="2977891" y="1762543"/>
            <a:ext cx="1294500" cy="1230600"/>
          </a:xfrm>
          <a:prstGeom prst="flowChartConnector">
            <a:avLst/>
          </a:prstGeom>
          <a:noFill/>
          <a:ln>
            <a:noFill/>
          </a:ln>
        </p:spPr>
      </p:pic>
      <p:cxnSp>
        <p:nvCxnSpPr>
          <p:cNvPr id="108" name="Google Shape;108;p14"/>
          <p:cNvCxnSpPr/>
          <p:nvPr/>
        </p:nvCxnSpPr>
        <p:spPr>
          <a:xfrm>
            <a:off x="521200" y="1440175"/>
            <a:ext cx="8229600" cy="1380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4"/>
          <p:cNvPicPr preferRelativeResize="0"/>
          <p:nvPr/>
        </p:nvPicPr>
        <p:blipFill rotWithShape="1">
          <a:blip r:embed="rId6">
            <a:alphaModFix/>
          </a:blip>
          <a:srcRect b="0" l="4262" r="4262" t="0"/>
          <a:stretch/>
        </p:blipFill>
        <p:spPr>
          <a:xfrm>
            <a:off x="4701041" y="1762543"/>
            <a:ext cx="1294500" cy="1230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5186" y="422825"/>
            <a:ext cx="906030" cy="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34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4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4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4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4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34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4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75"/>
            <a:ext cx="8627155" cy="41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p35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345288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Tools → EmailUtils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36"/>
          <p:cNvCxnSpPr/>
          <p:nvPr/>
        </p:nvCxnSpPr>
        <p:spPr>
          <a:xfrm>
            <a:off x="3633741" y="58470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938" y="690550"/>
            <a:ext cx="7118423" cy="43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7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7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7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37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37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37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37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13" y="745700"/>
            <a:ext cx="6850623" cy="430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 → Send Email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38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2825"/>
            <a:ext cx="2254225" cy="16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75"/>
            <a:ext cx="8839204" cy="36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 → Verify Code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39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86200"/>
            <a:ext cx="2040824" cy="13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88" y="814750"/>
            <a:ext cx="8256676" cy="4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 → Change Password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3220229"/>
            <a:ext cx="1828801" cy="192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1" name="Google Shape;371;p41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2" name="Google Shape;37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41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1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41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41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41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1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41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369254" y="95250"/>
            <a:ext cx="225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Azure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446141" y="679950"/>
            <a:ext cx="21030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5"/>
          <p:cNvSpPr/>
          <p:nvPr/>
        </p:nvSpPr>
        <p:spPr>
          <a:xfrm rot="-9578374">
            <a:off x="-696442" y="2942108"/>
            <a:ext cx="2061029" cy="2061029"/>
          </a:xfrm>
          <a:prstGeom prst="chord">
            <a:avLst>
              <a:gd fmla="val 2943872" name="adj1"/>
              <a:gd fmla="val 16200000" name="adj2"/>
            </a:avLst>
          </a:prstGeom>
          <a:solidFill>
            <a:srgbClr val="FFB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50" y="879700"/>
            <a:ext cx="8167526" cy="41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 → check customer role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42"/>
          <p:cNvCxnSpPr/>
          <p:nvPr/>
        </p:nvCxnSpPr>
        <p:spPr>
          <a:xfrm>
            <a:off x="3657604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5" y="802850"/>
            <a:ext cx="8467798" cy="4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 → check admin role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584700"/>
            <a:ext cx="6991349" cy="45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44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7" name="Google Shape;40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44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44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44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44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44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6" name="Google Shape;416;p44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44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PaymentController → OrderpAyment()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25" y="656150"/>
            <a:ext cx="7033743" cy="4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PaymentDetails.tsx → CheckoutForm.tsx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b="0" l="13950" r="13950" t="0"/>
          <a:stretch/>
        </p:blipFill>
        <p:spPr>
          <a:xfrm>
            <a:off x="933495" y="584700"/>
            <a:ext cx="7277020" cy="4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 b="0" l="6308" r="6308" t="0"/>
          <a:stretch/>
        </p:blipFill>
        <p:spPr>
          <a:xfrm>
            <a:off x="439075" y="725200"/>
            <a:ext cx="8265842" cy="42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PaymentDetails.tsx → CheckoutForm.tsx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900" y="2791575"/>
            <a:ext cx="2274099" cy="23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/>
          <p:nvPr/>
        </p:nvSpPr>
        <p:spPr>
          <a:xfrm>
            <a:off x="1259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9" r="-498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-6220" y="0"/>
            <a:ext cx="91515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951350" y="21716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872350" y="13135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Aspectos Técnicos Importantes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7" name="Google Shape;447;p48"/>
          <p:cNvCxnSpPr/>
          <p:nvPr/>
        </p:nvCxnSpPr>
        <p:spPr>
          <a:xfrm>
            <a:off x="3661408" y="89535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8" name="Google Shape;4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48"/>
          <p:cNvSpPr/>
          <p:nvPr/>
        </p:nvSpPr>
        <p:spPr>
          <a:xfrm>
            <a:off x="1805001" y="422900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HOC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5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48"/>
          <p:cNvSpPr/>
          <p:nvPr/>
        </p:nvSpPr>
        <p:spPr>
          <a:xfrm>
            <a:off x="4544050" y="2171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Activate User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881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48"/>
          <p:cNvSpPr/>
          <p:nvPr/>
        </p:nvSpPr>
        <p:spPr>
          <a:xfrm>
            <a:off x="6492950" y="217160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Forgot Password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062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48"/>
          <p:cNvSpPr/>
          <p:nvPr/>
        </p:nvSpPr>
        <p:spPr>
          <a:xfrm>
            <a:off x="2808026" y="2171600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Redux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48"/>
          <p:cNvPicPr preferRelativeResize="0"/>
          <p:nvPr/>
        </p:nvPicPr>
        <p:blipFill rotWithShape="1">
          <a:blip r:embed="rId8">
            <a:alphaModFix/>
          </a:blip>
          <a:srcRect b="0" l="8333" r="8333" t="0"/>
          <a:stretch/>
        </p:blipFill>
        <p:spPr>
          <a:xfrm>
            <a:off x="2834587" y="11634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7" name="Google Shape;457;p48"/>
          <p:cNvSpPr/>
          <p:nvPr/>
        </p:nvSpPr>
        <p:spPr>
          <a:xfrm>
            <a:off x="6589250" y="4229000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Logs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29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48"/>
          <p:cNvSpPr/>
          <p:nvPr/>
        </p:nvSpPr>
        <p:spPr>
          <a:xfrm>
            <a:off x="4033000" y="4229000"/>
            <a:ext cx="1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Payment</a:t>
            </a:r>
            <a:endParaRPr sz="20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4762" y="3220892"/>
            <a:ext cx="902100" cy="902100"/>
          </a:xfrm>
          <a:prstGeom prst="flowChartConnector">
            <a:avLst/>
          </a:prstGeom>
          <a:noFill/>
          <a:ln cap="flat" cmpd="sng" w="57150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Logging en Azure → Kudu console y Storage Account</a:t>
            </a:r>
            <a:endParaRPr sz="28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7100"/>
            <a:ext cx="8839204" cy="363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Logging en Azure → Kudu console y Storage Account</a:t>
            </a:r>
            <a:endParaRPr sz="28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7100"/>
            <a:ext cx="8839204" cy="35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Logging en Azure → Kudu console y Storage Account</a:t>
            </a:r>
            <a:endParaRPr sz="28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8" name="Google Shape;4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7100"/>
            <a:ext cx="8839202" cy="39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279825" y="166700"/>
            <a:ext cx="288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SQL Database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flipH="1" rot="10800000">
            <a:off x="423380" y="751400"/>
            <a:ext cx="2803200" cy="1200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075" y="31212"/>
            <a:ext cx="3752874" cy="508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38" y="1875325"/>
            <a:ext cx="3058675" cy="3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Logging en Azure → Kudu console y Storage Account</a:t>
            </a:r>
            <a:endParaRPr sz="28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3075"/>
            <a:ext cx="8839204" cy="189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737100"/>
            <a:ext cx="6009518" cy="23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/>
          <p:nvPr/>
        </p:nvSpPr>
        <p:spPr>
          <a:xfrm>
            <a:off x="369150" y="0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Logging en Azure → Kudu console y Storage Account</a:t>
            </a:r>
            <a:endParaRPr sz="28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25" y="713300"/>
            <a:ext cx="7420948" cy="4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915" r="-499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0" y="0"/>
            <a:ext cx="9144000" cy="5162550"/>
          </a:xfrm>
          <a:prstGeom prst="rect">
            <a:avLst/>
          </a:pr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54"/>
          <p:cNvGrpSpPr/>
          <p:nvPr/>
        </p:nvGrpSpPr>
        <p:grpSpPr>
          <a:xfrm>
            <a:off x="3753239" y="1125447"/>
            <a:ext cx="1600201" cy="1600200"/>
            <a:chOff x="0" y="0"/>
            <a:chExt cx="381940" cy="381940"/>
          </a:xfrm>
        </p:grpSpPr>
        <p:sp>
          <p:nvSpPr>
            <p:cNvPr id="499" name="Google Shape;499;p54"/>
            <p:cNvSpPr/>
            <p:nvPr/>
          </p:nvSpPr>
          <p:spPr>
            <a:xfrm>
              <a:off x="28575" y="28575"/>
              <a:ext cx="322301" cy="322301"/>
            </a:xfrm>
            <a:custGeom>
              <a:rect b="b" l="l" r="r" t="t"/>
              <a:pathLst>
                <a:path extrusionOk="0" h="86" w="86"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0"/>
                    <a:pt x="10" y="75"/>
                    <a:pt x="25" y="8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3" y="55"/>
                    <a:pt x="23" y="55"/>
                  </a:cubicBezTo>
                  <a:cubicBezTo>
                    <a:pt x="17" y="53"/>
                    <a:pt x="14" y="46"/>
                    <a:pt x="14" y="36"/>
                  </a:cubicBezTo>
                  <a:cubicBezTo>
                    <a:pt x="14" y="27"/>
                    <a:pt x="21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6" y="18"/>
                    <a:pt x="44" y="27"/>
                    <a:pt x="44" y="36"/>
                  </a:cubicBezTo>
                  <a:cubicBezTo>
                    <a:pt x="44" y="46"/>
                    <a:pt x="40" y="53"/>
                    <a:pt x="35" y="55"/>
                  </a:cubicBezTo>
                  <a:cubicBezTo>
                    <a:pt x="34" y="55"/>
                    <a:pt x="31" y="56"/>
                    <a:pt x="31" y="56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6" y="86"/>
                    <a:pt x="40" y="86"/>
                    <a:pt x="43" y="86"/>
                  </a:cubicBezTo>
                  <a:cubicBezTo>
                    <a:pt x="48" y="86"/>
                    <a:pt x="53" y="86"/>
                    <a:pt x="57" y="84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5" y="57"/>
                    <a:pt x="52" y="55"/>
                    <a:pt x="50" y="52"/>
                  </a:cubicBezTo>
                  <a:cubicBezTo>
                    <a:pt x="48" y="49"/>
                    <a:pt x="52" y="18"/>
                    <a:pt x="52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4" y="49"/>
                    <a:pt x="72" y="52"/>
                  </a:cubicBezTo>
                  <a:cubicBezTo>
                    <a:pt x="70" y="55"/>
                    <a:pt x="67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78" y="73"/>
                    <a:pt x="86" y="59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0" y="0"/>
              <a:ext cx="381940" cy="381940"/>
            </a:xfrm>
            <a:custGeom>
              <a:rect b="b" l="l" r="r" t="t"/>
              <a:pathLst>
                <a:path extrusionOk="0" h="102" w="102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99"/>
                  </a:moveTo>
                  <a:cubicBezTo>
                    <a:pt x="25" y="99"/>
                    <a:pt x="4" y="77"/>
                    <a:pt x="4" y="51"/>
                  </a:cubicBezTo>
                  <a:cubicBezTo>
                    <a:pt x="4" y="25"/>
                    <a:pt x="25" y="4"/>
                    <a:pt x="51" y="4"/>
                  </a:cubicBezTo>
                  <a:cubicBezTo>
                    <a:pt x="77" y="4"/>
                    <a:pt x="99" y="25"/>
                    <a:pt x="99" y="51"/>
                  </a:cubicBezTo>
                  <a:cubicBezTo>
                    <a:pt x="99" y="77"/>
                    <a:pt x="77" y="99"/>
                    <a:pt x="51" y="99"/>
                  </a:cubicBezTo>
                  <a:close/>
                  <a:moveTo>
                    <a:pt x="51" y="99"/>
                  </a:moveTo>
                  <a:cubicBezTo>
                    <a:pt x="51" y="99"/>
                    <a:pt x="51" y="99"/>
                    <a:pt x="51" y="99"/>
                  </a:cubicBezTo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54"/>
          <p:cNvSpPr txBox="1"/>
          <p:nvPr/>
        </p:nvSpPr>
        <p:spPr>
          <a:xfrm>
            <a:off x="2070250" y="2715225"/>
            <a:ext cx="531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Muchas gracias</a:t>
            </a:r>
            <a:endParaRPr/>
          </a:p>
        </p:txBody>
      </p:sp>
      <p:cxnSp>
        <p:nvCxnSpPr>
          <p:cNvPr id="502" name="Google Shape;502;p54"/>
          <p:cNvCxnSpPr/>
          <p:nvPr/>
        </p:nvCxnSpPr>
        <p:spPr>
          <a:xfrm>
            <a:off x="3044579" y="3638550"/>
            <a:ext cx="301752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Despliegue desde VS2022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3509829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63" y="830325"/>
            <a:ext cx="6360325" cy="42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345275" y="101475"/>
            <a:ext cx="840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Despliegue desde VScode</a:t>
            </a:r>
            <a:endParaRPr sz="32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>
            <a:off x="3509829" y="686175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50" y="809625"/>
            <a:ext cx="7142748" cy="42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500074" y="138100"/>
            <a:ext cx="819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Arquitectura interna de los proyectos</a:t>
            </a:r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>
            <a:off x="3657592" y="722800"/>
            <a:ext cx="1828800" cy="0"/>
          </a:xfrm>
          <a:prstGeom prst="straightConnector1">
            <a:avLst/>
          </a:prstGeom>
          <a:noFill/>
          <a:ln cap="flat" cmpd="sng" w="9525">
            <a:solidFill>
              <a:srgbClr val="FFB5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25" y="806125"/>
            <a:ext cx="2381844" cy="42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3298150" y="1428150"/>
            <a:ext cx="276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Arquitectura API</a:t>
            </a:r>
            <a:endParaRPr sz="600"/>
          </a:p>
        </p:txBody>
      </p:sp>
      <p:sp>
        <p:nvSpPr>
          <p:cNvPr id="149" name="Google Shape;149;p19"/>
          <p:cNvSpPr/>
          <p:nvPr/>
        </p:nvSpPr>
        <p:spPr>
          <a:xfrm>
            <a:off x="2748550" y="1619250"/>
            <a:ext cx="549600" cy="20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748550" y="2718200"/>
            <a:ext cx="276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Arquitectura App</a:t>
            </a:r>
            <a:endParaRPr sz="60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375" y="722800"/>
            <a:ext cx="2448822" cy="43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5500700" y="2893225"/>
            <a:ext cx="549600" cy="2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5" y="56550"/>
            <a:ext cx="1787413" cy="50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850" y="56550"/>
            <a:ext cx="2007341" cy="5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100" y="38274"/>
            <a:ext cx="2007350" cy="5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763650" y="0"/>
            <a:ext cx="76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500"/>
                </a:solidFill>
                <a:latin typeface="Lato"/>
                <a:ea typeface="Lato"/>
                <a:cs typeface="Lato"/>
                <a:sym typeface="Lato"/>
              </a:rPr>
              <a:t>index.tsx</a:t>
            </a:r>
            <a:endParaRPr sz="3600">
              <a:solidFill>
                <a:srgbClr val="FFB5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646199"/>
            <a:ext cx="7616699" cy="43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